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3" r:id="rId6"/>
    <p:sldId id="264" r:id="rId7"/>
    <p:sldId id="265" r:id="rId8"/>
    <p:sldId id="266" r:id="rId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7" autoAdjust="0"/>
    <p:restoredTop sz="94620" autoAdjust="0"/>
  </p:normalViewPr>
  <p:slideViewPr>
    <p:cSldViewPr>
      <p:cViewPr varScale="1">
        <p:scale>
          <a:sx n="67" d="100"/>
          <a:sy n="67" d="100"/>
        </p:scale>
        <p:origin x="-1386" y="-102"/>
      </p:cViewPr>
      <p:guideLst>
        <p:guide orient="horz" pos="2160"/>
        <p:guide pos="2888"/>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573E52AC-DF36-498B-92E9-08DAEC49858A}" type="datetimeFigureOut">
              <a:rPr lang="zh-CN" altLang="en-US"/>
              <a:pPr>
                <a:defRPr/>
              </a:pPr>
              <a:t>2021/10/22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A5F914-7582-495C-94DF-546E3384E78F}"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C151452-2F28-4009-BFEF-833F0E297943}" type="datetimeFigureOut">
              <a:rPr lang="zh-CN" altLang="en-US"/>
              <a:pPr>
                <a:defRPr/>
              </a:pPr>
              <a:t>2021/10/22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6ABAD86-E4D2-4EA8-8D8C-10ACE2612BA7}"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5CECFAB-40B4-4EC5-B3C5-AE178E962CDF}" type="datetimeFigureOut">
              <a:rPr lang="zh-CN" altLang="en-US"/>
              <a:pPr>
                <a:defRPr/>
              </a:pPr>
              <a:t>2021/10/22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59645CA-1FC7-4BC4-A21F-BC19B5A63F1E}"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3C89C34-331A-4D19-90C6-AFE18C1F5D9A}" type="datetimeFigureOut">
              <a:rPr lang="zh-CN" altLang="en-US"/>
              <a:pPr>
                <a:defRPr/>
              </a:pPr>
              <a:t>2021/10/22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E337E1D-4E59-4D37-8E2B-53E127F3B9B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72D265A7-722C-4A55-97DF-B19FA4750B4E}" type="datetimeFigureOut">
              <a:rPr lang="zh-CN" altLang="en-US"/>
              <a:pPr>
                <a:defRPr/>
              </a:pPr>
              <a:t>2021/10/22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A5E7DA6-9ACB-4078-BD9B-AE338A781A08}"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904B5FCE-6B76-4315-A2C7-08C6C6DF75E2}" type="datetimeFigureOut">
              <a:rPr lang="zh-CN" altLang="en-US"/>
              <a:pPr>
                <a:defRPr/>
              </a:pPr>
              <a:t>2021/10/22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8633A9B-0759-4C6D-82CF-13900DAA92C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2AC02684-C7F2-408B-8E93-84330F570FD1}" type="datetimeFigureOut">
              <a:rPr lang="zh-CN" altLang="en-US"/>
              <a:pPr>
                <a:defRPr/>
              </a:pPr>
              <a:t>2021/10/22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4E063002-85BF-4325-B6FC-D3B9369ED831}"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C9FFE2B6-3983-4C2D-892C-4B882E5A95C8}" type="datetimeFigureOut">
              <a:rPr lang="zh-CN" altLang="en-US"/>
              <a:pPr>
                <a:defRPr/>
              </a:pPr>
              <a:t>2021/10/22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482F45B-8DBD-4F23-BCF2-60FACBA1A01C}"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BF529665-3D2D-4135-A948-69BADCBCBF5F}" type="datetimeFigureOut">
              <a:rPr lang="zh-CN" altLang="en-US"/>
              <a:pPr>
                <a:defRPr/>
              </a:pPr>
              <a:t>2021/10/22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75138BF-A7C7-4DFD-BED8-C92A69769CE9}"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4AF60AC1-8234-4BA9-A970-C75FD6998437}" type="datetimeFigureOut">
              <a:rPr lang="zh-CN" altLang="en-US"/>
              <a:pPr>
                <a:defRPr/>
              </a:pPr>
              <a:t>2021/10/22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C98A346-3794-4F7C-935B-B3AF0CCFB85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42AFEF49-8A0F-4A9C-82B4-C1AB7E06D6F9}" type="datetimeFigureOut">
              <a:rPr lang="zh-CN" altLang="en-US"/>
              <a:pPr>
                <a:defRPr/>
              </a:pPr>
              <a:t>2021/10/22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B93BFDB-5C6C-4CC6-B3C2-E7121B68FFF3}"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3E8BD5-37F1-4550-9B3E-7C510213CD6F}" type="datetimeFigureOut">
              <a:rPr lang="zh-CN" altLang="en-US"/>
              <a:pPr>
                <a:defRPr/>
              </a:pPr>
              <a:t>2021/10/22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F21F0984-A661-4907-843D-991220CD806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1188" y="3429000"/>
            <a:ext cx="8137525" cy="1539875"/>
          </a:xfrm>
        </p:spPr>
        <p:txBody>
          <a:bodyPr rtlCol="0">
            <a:normAutofit fontScale="90000"/>
          </a:bodyPr>
          <a:lstStyle/>
          <a:p>
            <a:pPr fontAlgn="auto">
              <a:spcAft>
                <a:spcPts val="0"/>
              </a:spcAft>
              <a:defRPr/>
            </a:pPr>
            <a:r>
              <a:rPr lang="zh-CN" altLang="en-US" sz="4000" dirty="0" smtClean="0"/>
              <a:t>滨海新区健康促进与教育工作规划（</a:t>
            </a:r>
            <a:r>
              <a:rPr lang="en-US" altLang="zh-CN" sz="4000" dirty="0" smtClean="0"/>
              <a:t>2021—2025</a:t>
            </a:r>
            <a:r>
              <a:rPr lang="zh-CN" altLang="en-US" sz="4000" dirty="0" smtClean="0"/>
              <a:t>年）</a:t>
            </a:r>
            <a:r>
              <a:rPr lang="zh-CN" altLang="en-US" dirty="0" smtClean="0"/>
              <a:t/>
            </a:r>
            <a:br>
              <a:rPr lang="zh-CN" altLang="en-US" dirty="0" smtClean="0"/>
            </a:br>
            <a:endParaRPr lang="zh-CN" altLang="en-US" dirty="0"/>
          </a:p>
        </p:txBody>
      </p:sp>
      <p:sp>
        <p:nvSpPr>
          <p:cNvPr id="4" name="副标题 2"/>
          <p:cNvSpPr>
            <a:spLocks noGrp="1"/>
          </p:cNvSpPr>
          <p:nvPr>
            <p:ph type="subTitle" idx="1"/>
          </p:nvPr>
        </p:nvSpPr>
        <p:spPr>
          <a:xfrm>
            <a:off x="1403648" y="1196752"/>
            <a:ext cx="6400800" cy="1176536"/>
          </a:xfrm>
          <a:solidFill>
            <a:schemeClr val="accent5">
              <a:lumMod val="40000"/>
              <a:lumOff val="60000"/>
            </a:schemeClr>
          </a:solidFill>
          <a:effectLst>
            <a:reflection blurRad="6350" stA="50000" endA="300" endPos="55000" dir="5400000" sy="-100000" algn="bl" rotWithShape="0"/>
          </a:effectLst>
        </p:spPr>
        <p:txBody>
          <a:bodyPr rtlCol="0">
            <a:normAutofit/>
          </a:bodyPr>
          <a:lstStyle/>
          <a:p>
            <a:pPr fontAlgn="auto">
              <a:spcAft>
                <a:spcPts val="0"/>
              </a:spcAft>
              <a:buFont typeface="Arial" panose="020B0604020202020204" pitchFamily="34" charset="0"/>
              <a:buNone/>
              <a:defRPr/>
            </a:pPr>
            <a:r>
              <a:rPr lang="zh-CN" altLang="en-US" sz="5400" b="1" dirty="0" smtClean="0">
                <a:latin typeface="方正小标宋简体" panose="02010601030101010101" pitchFamily="2" charset="-122"/>
                <a:ea typeface="方正小标宋简体" panose="02010601030101010101" pitchFamily="2" charset="-122"/>
              </a:rPr>
              <a:t>政策解读</a:t>
            </a:r>
            <a:endParaRPr lang="zh-CN" altLang="en-US" sz="5400" b="1" dirty="0">
              <a:latin typeface="方正小标宋简体" panose="02010601030101010101" pitchFamily="2" charset="-122"/>
              <a:ea typeface="方正小标宋简体" panose="02010601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solidFill>
                  <a:schemeClr val="bg1"/>
                </a:solidFill>
              </a:rPr>
              <a:t/>
            </a:r>
            <a:br>
              <a:rPr lang="en-US" altLang="zh-CN" sz="3600" dirty="0">
                <a:solidFill>
                  <a:schemeClr val="bg1"/>
                </a:solidFill>
              </a:rPr>
            </a:br>
            <a:r>
              <a:rPr lang="zh-CN" altLang="en-US" sz="3600" dirty="0" smtClean="0">
                <a:solidFill>
                  <a:schemeClr val="bg1"/>
                </a:solidFill>
              </a:rPr>
              <a:t>制</a:t>
            </a:r>
            <a:r>
              <a:rPr lang="zh-CN" altLang="en-US" sz="3600" dirty="0">
                <a:solidFill>
                  <a:schemeClr val="bg1"/>
                </a:solidFill>
              </a:rPr>
              <a:t>定滨海新区健康促进与教育工作规划（</a:t>
            </a:r>
            <a:r>
              <a:rPr lang="en-US" altLang="zh-CN" sz="3600" dirty="0">
                <a:solidFill>
                  <a:schemeClr val="bg1"/>
                </a:solidFill>
              </a:rPr>
              <a:t>2021—2025</a:t>
            </a:r>
            <a:r>
              <a:rPr lang="zh-CN" altLang="en-US" sz="3600" dirty="0">
                <a:solidFill>
                  <a:schemeClr val="bg1"/>
                </a:solidFill>
              </a:rPr>
              <a:t>年）的背景是什么？</a:t>
            </a:r>
            <a:r>
              <a:rPr lang="zh-CN" altLang="en-US" dirty="0"/>
              <a:t/>
            </a:r>
            <a:br>
              <a:rPr lang="zh-CN" altLang="en-US" dirty="0"/>
            </a:br>
            <a:endParaRPr lang="zh-CN" altLang="en-US" dirty="0"/>
          </a:p>
        </p:txBody>
      </p:sp>
      <p:sp>
        <p:nvSpPr>
          <p:cNvPr id="3" name="内容占位符 2"/>
          <p:cNvSpPr>
            <a:spLocks noGrp="1"/>
          </p:cNvSpPr>
          <p:nvPr>
            <p:ph sz="half" idx="1"/>
          </p:nvPr>
        </p:nvSpPr>
        <p:spPr>
          <a:xfrm>
            <a:off x="468313" y="1916113"/>
            <a:ext cx="4038600" cy="4525962"/>
          </a:xfrm>
          <a:solidFill>
            <a:schemeClr val="bg1"/>
          </a:solidFill>
        </p:spPr>
        <p:txBody>
          <a:bodyPr rtlCol="0">
            <a:normAutofit fontScale="70000"/>
          </a:bodyPr>
          <a:lstStyle/>
          <a:p>
            <a:pPr fontAlgn="auto">
              <a:spcAft>
                <a:spcPts val="0"/>
              </a:spcAft>
              <a:buFont typeface="Arial" panose="020B0604020202020204" pitchFamily="34" charset="0"/>
              <a:buChar char="•"/>
              <a:defRPr/>
            </a:pPr>
            <a:r>
              <a:rPr lang="zh-CN" altLang="en-US" sz="3000" dirty="0"/>
              <a:t>“十三五”期间，滨海新区健康促进与教育工作坚持以人为本，积极落实预防为主的卫生工作方针，大力开展多种形式的健康教育</a:t>
            </a:r>
            <a:r>
              <a:rPr lang="zh-CN" altLang="en-US" sz="3000" dirty="0" smtClean="0"/>
              <a:t>。</a:t>
            </a:r>
            <a:endParaRPr lang="en-US" altLang="zh-CN" sz="3000" dirty="0" smtClean="0"/>
          </a:p>
          <a:p>
            <a:pPr fontAlgn="auto">
              <a:spcAft>
                <a:spcPts val="0"/>
              </a:spcAft>
              <a:buFont typeface="Arial" panose="020B0604020202020204" pitchFamily="34" charset="0"/>
              <a:buChar char="•"/>
              <a:defRPr/>
            </a:pPr>
            <a:r>
              <a:rPr lang="zh-CN" altLang="en-US" sz="3000" b="1" dirty="0" smtClean="0"/>
              <a:t>我</a:t>
            </a:r>
            <a:r>
              <a:rPr lang="zh-CN" altLang="en-US" sz="3000" b="1" dirty="0"/>
              <a:t>区目前的工作成效</a:t>
            </a:r>
            <a:r>
              <a:rPr lang="zh-CN" altLang="en-US" sz="3000" b="1" dirty="0" smtClean="0"/>
              <a:t>：</a:t>
            </a:r>
            <a:endParaRPr lang="en-US" altLang="zh-CN" sz="3000" b="1" dirty="0" smtClean="0"/>
          </a:p>
          <a:p>
            <a:pPr fontAlgn="auto">
              <a:spcAft>
                <a:spcPts val="0"/>
              </a:spcAft>
              <a:buFont typeface="Arial" panose="020B0604020202020204" pitchFamily="34" charset="0"/>
              <a:buNone/>
              <a:defRPr/>
            </a:pPr>
            <a:r>
              <a:rPr lang="zh-CN" altLang="en-US" sz="3000" dirty="0" smtClean="0"/>
              <a:t>     一</a:t>
            </a:r>
            <a:r>
              <a:rPr lang="zh-CN" altLang="en-US" sz="3000" dirty="0"/>
              <a:t>是健康传播形式多样，教育内容丰富多彩</a:t>
            </a:r>
            <a:r>
              <a:rPr lang="zh-CN" altLang="en-US" sz="3000" dirty="0" smtClean="0"/>
              <a:t>。</a:t>
            </a:r>
            <a:endParaRPr lang="en-US" altLang="zh-CN" sz="3000" dirty="0" smtClean="0"/>
          </a:p>
          <a:p>
            <a:pPr fontAlgn="auto">
              <a:spcAft>
                <a:spcPts val="0"/>
              </a:spcAft>
              <a:buFont typeface="Arial" panose="020B0604020202020204" pitchFamily="34" charset="0"/>
              <a:buNone/>
              <a:defRPr/>
            </a:pPr>
            <a:r>
              <a:rPr lang="zh-CN" altLang="en-US" sz="3000" dirty="0" smtClean="0"/>
              <a:t>     二</a:t>
            </a:r>
            <a:r>
              <a:rPr lang="zh-CN" altLang="en-US" sz="3000" dirty="0"/>
              <a:t>是健康环境持续优化，健康文化逐渐形成</a:t>
            </a:r>
            <a:r>
              <a:rPr lang="zh-CN" altLang="en-US" sz="3000" dirty="0" smtClean="0"/>
              <a:t>。</a:t>
            </a:r>
            <a:endParaRPr lang="en-US" altLang="zh-CN" sz="3000" dirty="0" smtClean="0"/>
          </a:p>
          <a:p>
            <a:pPr fontAlgn="auto">
              <a:spcAft>
                <a:spcPts val="0"/>
              </a:spcAft>
              <a:buFont typeface="Arial" panose="020B0604020202020204" pitchFamily="34" charset="0"/>
              <a:buNone/>
              <a:defRPr/>
            </a:pPr>
            <a:r>
              <a:rPr lang="zh-CN" altLang="en-US" sz="3000" dirty="0" smtClean="0"/>
              <a:t>     三</a:t>
            </a:r>
            <a:r>
              <a:rPr lang="zh-CN" altLang="en-US" sz="3000" dirty="0"/>
              <a:t>是控烟履约有效落实，无烟环境持续改善。</a:t>
            </a:r>
          </a:p>
          <a:p>
            <a:pPr fontAlgn="auto">
              <a:spcAft>
                <a:spcPts val="0"/>
              </a:spcAft>
              <a:buFont typeface="Arial" panose="020B0604020202020204" pitchFamily="34" charset="0"/>
              <a:buChar char="•"/>
              <a:defRPr/>
            </a:pPr>
            <a:endParaRPr lang="zh-CN" altLang="en-US" sz="3000" dirty="0"/>
          </a:p>
        </p:txBody>
      </p:sp>
      <p:sp>
        <p:nvSpPr>
          <p:cNvPr id="14339" name="内容占位符 3"/>
          <p:cNvSpPr>
            <a:spLocks noGrp="1"/>
          </p:cNvSpPr>
          <p:nvPr>
            <p:ph sz="half" idx="2"/>
          </p:nvPr>
        </p:nvSpPr>
        <p:spPr>
          <a:xfrm>
            <a:off x="4716463" y="1916113"/>
            <a:ext cx="4038600" cy="4525962"/>
          </a:xfrm>
          <a:solidFill>
            <a:schemeClr val="bg1"/>
          </a:solidFill>
        </p:spPr>
        <p:txBody>
          <a:bodyPr/>
          <a:lstStyle/>
          <a:p>
            <a:r>
              <a:rPr lang="zh-CN" altLang="en-US" sz="2100" smtClean="0"/>
              <a:t>以“健康中国</a:t>
            </a:r>
            <a:r>
              <a:rPr lang="en-US" altLang="zh-CN" sz="2100" smtClean="0"/>
              <a:t>2030”</a:t>
            </a:r>
            <a:r>
              <a:rPr lang="zh-CN" altLang="en-US" sz="2100" smtClean="0"/>
              <a:t>规划为目标的健康天津行动将全面开启，健康“滨城”也将全面推进，全区健康促进与教育工作将面临新形势、新任务、新要求。</a:t>
            </a:r>
            <a:endParaRPr lang="en-US" altLang="zh-CN" sz="2100" smtClean="0"/>
          </a:p>
          <a:p>
            <a:r>
              <a:rPr lang="zh-CN" altLang="en-US" sz="2100" b="1" smtClean="0"/>
              <a:t>健康促进与教育工作面临诸多新特点：</a:t>
            </a:r>
            <a:endParaRPr lang="en-US" altLang="zh-CN" sz="2100" b="1" smtClean="0"/>
          </a:p>
          <a:p>
            <a:pPr>
              <a:buFont typeface="Arial" charset="0"/>
              <a:buNone/>
            </a:pPr>
            <a:r>
              <a:rPr lang="zh-CN" altLang="en-US" sz="2100" smtClean="0"/>
              <a:t>      一是尚未实现城乡健康促进与教育均等化。</a:t>
            </a:r>
          </a:p>
          <a:p>
            <a:pPr>
              <a:buFont typeface="Arial" charset="0"/>
              <a:buNone/>
            </a:pPr>
            <a:r>
              <a:rPr lang="zh-CN" altLang="en-US" sz="2100" smtClean="0"/>
              <a:t> </a:t>
            </a:r>
            <a:r>
              <a:rPr lang="en-US" altLang="zh-CN" sz="2100" smtClean="0"/>
              <a:t>     </a:t>
            </a:r>
            <a:r>
              <a:rPr lang="zh-CN" altLang="en-US" sz="2100" smtClean="0"/>
              <a:t>二是作为公共卫生体系重要组成部分机遇与挑战并存。</a:t>
            </a:r>
            <a:endParaRPr lang="en-US" altLang="zh-CN" sz="2100" smtClean="0"/>
          </a:p>
          <a:p>
            <a:pPr>
              <a:buFont typeface="Arial" charset="0"/>
              <a:buNone/>
            </a:pPr>
            <a:r>
              <a:rPr lang="en-US" altLang="zh-CN" sz="2100" smtClean="0"/>
              <a:t>       </a:t>
            </a:r>
            <a:r>
              <a:rPr lang="zh-CN" altLang="en-US" sz="2100" smtClean="0"/>
              <a:t>三是公众对健康知识的渴望、对健康生活方式的追求凸显。</a:t>
            </a:r>
          </a:p>
          <a:p>
            <a:endParaRPr lang="zh-CN" altLang="en-US" sz="2100" smtClean="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滨海新区健康促进与教育工作规划</a:t>
            </a:r>
            <a:br>
              <a:rPr sz="3600" dirty="0">
                <a:solidFill>
                  <a:schemeClr val="bg1"/>
                </a:solidFill>
              </a:rPr>
            </a:br>
            <a:r>
              <a:rPr sz="3600" dirty="0">
                <a:solidFill>
                  <a:schemeClr val="bg1"/>
                </a:solidFill>
              </a:rPr>
              <a:t>（2021—2025年）的主要目标是什么？</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15363" name="文本框 99"/>
          <p:cNvSpPr txBox="1">
            <a:spLocks noChangeArrowheads="1"/>
          </p:cNvSpPr>
          <p:nvPr/>
        </p:nvSpPr>
        <p:spPr bwMode="auto">
          <a:xfrm>
            <a:off x="625475" y="1989138"/>
            <a:ext cx="7823200" cy="4522787"/>
          </a:xfrm>
          <a:prstGeom prst="rect">
            <a:avLst/>
          </a:prstGeom>
          <a:noFill/>
          <a:ln w="9525">
            <a:noFill/>
            <a:miter lim="800000"/>
            <a:headEnd/>
            <a:tailEnd/>
          </a:ln>
        </p:spPr>
        <p:txBody>
          <a:bodyPr>
            <a:spAutoFit/>
          </a:bodyPr>
          <a:lstStyle/>
          <a:p>
            <a:pPr indent="406400" algn="ctr"/>
            <a:r>
              <a:rPr lang="zh-CN" altLang="en-US" sz="3600">
                <a:solidFill>
                  <a:schemeClr val="bg1"/>
                </a:solidFill>
                <a:latin typeface="Times New Roman" pitchFamily="18" charset="0"/>
              </a:rPr>
              <a:t>总体目标</a:t>
            </a:r>
          </a:p>
          <a:p>
            <a:pPr indent="406400" algn="ctr"/>
            <a:endParaRPr lang="zh-CN" altLang="zh-CN" sz="3600">
              <a:solidFill>
                <a:schemeClr val="bg1"/>
              </a:solidFill>
              <a:latin typeface="Times New Roman" pitchFamily="18" charset="0"/>
            </a:endParaRPr>
          </a:p>
          <a:p>
            <a:pPr indent="406400"/>
            <a:r>
              <a:rPr lang="en-US" altLang="zh-CN" sz="2400">
                <a:solidFill>
                  <a:schemeClr val="bg1"/>
                </a:solidFill>
                <a:latin typeface="Calibri" pitchFamily="34" charset="0"/>
                <a:ea typeface="仿宋_GB2312" pitchFamily="49" charset="-122"/>
              </a:rPr>
              <a:t>   </a:t>
            </a:r>
            <a:r>
              <a:rPr lang="zh-CN" altLang="en-US" sz="2400">
                <a:solidFill>
                  <a:schemeClr val="bg1"/>
                </a:solidFill>
                <a:latin typeface="Calibri" pitchFamily="34" charset="0"/>
                <a:ea typeface="仿宋_GB2312" pitchFamily="49" charset="-122"/>
              </a:rPr>
              <a:t>到</a:t>
            </a:r>
            <a:r>
              <a:rPr lang="en-US" altLang="zh-CN" sz="2400">
                <a:solidFill>
                  <a:schemeClr val="bg1"/>
                </a:solidFill>
                <a:latin typeface="Times New Roman" pitchFamily="18" charset="0"/>
                <a:ea typeface="仿宋_GB2312" pitchFamily="49" charset="-122"/>
              </a:rPr>
              <a:t>2025</a:t>
            </a:r>
            <a:r>
              <a:rPr lang="zh-CN" altLang="en-US" sz="2400">
                <a:solidFill>
                  <a:schemeClr val="bg1"/>
                </a:solidFill>
                <a:latin typeface="Calibri" pitchFamily="34" charset="0"/>
                <a:ea typeface="仿宋_GB2312" pitchFamily="49" charset="-122"/>
              </a:rPr>
              <a:t>年，适应滨海新区经济社会发展和健康</a:t>
            </a:r>
            <a:r>
              <a:rPr lang="en-US" sz="2400">
                <a:solidFill>
                  <a:schemeClr val="bg1"/>
                </a:solidFill>
                <a:latin typeface="Times New Roman" pitchFamily="18" charset="0"/>
                <a:ea typeface="仿宋_GB2312" pitchFamily="49" charset="-122"/>
              </a:rPr>
              <a:t>“</a:t>
            </a:r>
            <a:r>
              <a:rPr lang="zh-CN" altLang="en-US" sz="2400">
                <a:solidFill>
                  <a:schemeClr val="bg1"/>
                </a:solidFill>
                <a:latin typeface="Calibri" pitchFamily="34" charset="0"/>
                <a:ea typeface="仿宋_GB2312" pitchFamily="49" charset="-122"/>
              </a:rPr>
              <a:t>滨城</a:t>
            </a:r>
            <a:r>
              <a:rPr lang="en-US" sz="2400">
                <a:solidFill>
                  <a:schemeClr val="bg1"/>
                </a:solidFill>
                <a:latin typeface="Times New Roman" pitchFamily="18" charset="0"/>
                <a:ea typeface="仿宋_GB2312" pitchFamily="49" charset="-122"/>
              </a:rPr>
              <a:t>”</a:t>
            </a:r>
            <a:r>
              <a:rPr lang="zh-CN" altLang="en-US" sz="2400">
                <a:solidFill>
                  <a:schemeClr val="bg1"/>
                </a:solidFill>
                <a:latin typeface="Calibri" pitchFamily="34" charset="0"/>
                <a:ea typeface="仿宋_GB2312" pitchFamily="49" charset="-122"/>
              </a:rPr>
              <a:t>建设需要的政府主导、各部门分工协作、全社会共同参与的健康促进与教育服务体系进一步完善，健康知识和技能信息的受众范围有效扩大，健康教育项目和活动品牌得以打造，公众参与度不断提高，全民健康生活方式全面推广，</a:t>
            </a:r>
            <a:r>
              <a:rPr lang="en-US" sz="2400">
                <a:solidFill>
                  <a:schemeClr val="bg1"/>
                </a:solidFill>
                <a:latin typeface="Times New Roman" pitchFamily="18" charset="0"/>
                <a:ea typeface="仿宋_GB2312" pitchFamily="49" charset="-122"/>
              </a:rPr>
              <a:t>“</a:t>
            </a:r>
            <a:r>
              <a:rPr lang="zh-CN" altLang="en-US" sz="2400">
                <a:solidFill>
                  <a:schemeClr val="bg1"/>
                </a:solidFill>
                <a:latin typeface="Calibri" pitchFamily="34" charset="0"/>
                <a:ea typeface="仿宋_GB2312" pitchFamily="49" charset="-122"/>
              </a:rPr>
              <a:t>将健康融入所有政策</a:t>
            </a:r>
            <a:r>
              <a:rPr lang="en-US" sz="2400">
                <a:solidFill>
                  <a:schemeClr val="bg1"/>
                </a:solidFill>
                <a:latin typeface="Times New Roman" pitchFamily="18" charset="0"/>
                <a:ea typeface="仿宋_GB2312" pitchFamily="49" charset="-122"/>
              </a:rPr>
              <a:t>”</a:t>
            </a:r>
            <a:r>
              <a:rPr lang="zh-CN" altLang="en-US" sz="2400">
                <a:solidFill>
                  <a:schemeClr val="bg1"/>
                </a:solidFill>
                <a:latin typeface="Calibri" pitchFamily="34" charset="0"/>
                <a:ea typeface="仿宋_GB2312" pitchFamily="49" charset="-122"/>
              </a:rPr>
              <a:t>策略得到有效实施，影响健康的社会、环境等因素进一步改善，健康细胞建设取得明显成效，居民健康素养水平居于全市前列，人民群众健康福祉不断增进。</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滨海新区健康促进与教育工作规划</a:t>
            </a:r>
            <a:br>
              <a:rPr sz="3600" dirty="0">
                <a:solidFill>
                  <a:schemeClr val="bg1"/>
                </a:solidFill>
              </a:rPr>
            </a:br>
            <a:r>
              <a:rPr sz="3600" dirty="0">
                <a:solidFill>
                  <a:schemeClr val="bg1"/>
                </a:solidFill>
              </a:rPr>
              <a:t>（2021—2025年）的主要目标是什么？</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16387" name="文本框 99"/>
          <p:cNvSpPr txBox="1">
            <a:spLocks noChangeArrowheads="1"/>
          </p:cNvSpPr>
          <p:nvPr/>
        </p:nvSpPr>
        <p:spPr bwMode="auto">
          <a:xfrm>
            <a:off x="625475" y="1989138"/>
            <a:ext cx="7823200" cy="4154487"/>
          </a:xfrm>
          <a:prstGeom prst="rect">
            <a:avLst/>
          </a:prstGeom>
          <a:noFill/>
          <a:ln w="9525">
            <a:noFill/>
            <a:miter lim="800000"/>
            <a:headEnd/>
            <a:tailEnd/>
          </a:ln>
        </p:spPr>
        <p:txBody>
          <a:bodyPr>
            <a:spAutoFit/>
          </a:bodyPr>
          <a:lstStyle/>
          <a:p>
            <a:pPr indent="406400" algn="ctr"/>
            <a:r>
              <a:rPr lang="zh-CN" altLang="en-US" sz="3600">
                <a:solidFill>
                  <a:schemeClr val="bg1"/>
                </a:solidFill>
                <a:latin typeface="Times New Roman" pitchFamily="18" charset="0"/>
              </a:rPr>
              <a:t>具体目标</a:t>
            </a:r>
          </a:p>
          <a:p>
            <a:pPr indent="406400" algn="ctr"/>
            <a:endParaRPr lang="zh-CN" altLang="zh-CN" sz="3600">
              <a:solidFill>
                <a:schemeClr val="bg1"/>
              </a:solidFill>
              <a:latin typeface="Times New Roman" pitchFamily="18" charset="0"/>
            </a:endParaRPr>
          </a:p>
          <a:p>
            <a:pPr indent="406400"/>
            <a:r>
              <a:rPr lang="zh-CN" altLang="en-US" sz="2400">
                <a:solidFill>
                  <a:schemeClr val="bg1"/>
                </a:solidFill>
                <a:latin typeface="Calibri" pitchFamily="34" charset="0"/>
                <a:ea typeface="仿宋_GB2312" pitchFamily="49" charset="-122"/>
              </a:rPr>
              <a:t>到</a:t>
            </a:r>
            <a:r>
              <a:rPr lang="en-US" altLang="zh-CN" sz="2400">
                <a:solidFill>
                  <a:schemeClr val="bg1"/>
                </a:solidFill>
                <a:latin typeface="Calibri" pitchFamily="34" charset="0"/>
                <a:ea typeface="仿宋_GB2312" pitchFamily="49" charset="-122"/>
              </a:rPr>
              <a:t>2025</a:t>
            </a:r>
            <a:r>
              <a:rPr lang="zh-CN" altLang="en-US" sz="2400">
                <a:solidFill>
                  <a:schemeClr val="bg1"/>
                </a:solidFill>
                <a:latin typeface="Calibri" pitchFamily="34" charset="0"/>
                <a:ea typeface="仿宋_GB2312" pitchFamily="49" charset="-122"/>
              </a:rPr>
              <a:t>年，我区健康促进与教育主要发展指标：</a:t>
            </a:r>
          </a:p>
          <a:p>
            <a:pPr indent="406400"/>
            <a:r>
              <a:rPr lang="zh-CN" altLang="en-US" sz="2400">
                <a:solidFill>
                  <a:schemeClr val="bg1"/>
                </a:solidFill>
                <a:latin typeface="Calibri" pitchFamily="34" charset="0"/>
                <a:ea typeface="仿宋_GB2312" pitchFamily="49" charset="-122"/>
              </a:rPr>
              <a:t>全区居民健康素养水平提高到</a:t>
            </a:r>
            <a:r>
              <a:rPr lang="en-US" altLang="zh-CN" sz="2400">
                <a:solidFill>
                  <a:schemeClr val="bg1"/>
                </a:solidFill>
                <a:latin typeface="Calibri" pitchFamily="34" charset="0"/>
                <a:ea typeface="仿宋_GB2312" pitchFamily="49" charset="-122"/>
              </a:rPr>
              <a:t>35%</a:t>
            </a:r>
            <a:r>
              <a:rPr lang="zh-CN" altLang="en-US" sz="2400">
                <a:solidFill>
                  <a:schemeClr val="bg1"/>
                </a:solidFill>
                <a:latin typeface="Calibri" pitchFamily="34" charset="0"/>
                <a:ea typeface="仿宋_GB2312" pitchFamily="49" charset="-122"/>
              </a:rPr>
              <a:t>。</a:t>
            </a:r>
          </a:p>
          <a:p>
            <a:pPr indent="406400"/>
            <a:r>
              <a:rPr lang="en-US" altLang="zh-CN" sz="2400">
                <a:solidFill>
                  <a:schemeClr val="bg1"/>
                </a:solidFill>
                <a:latin typeface="Calibri" pitchFamily="34" charset="0"/>
                <a:ea typeface="仿宋_GB2312" pitchFamily="49" charset="-122"/>
              </a:rPr>
              <a:t>15</a:t>
            </a:r>
            <a:r>
              <a:rPr lang="zh-CN" altLang="en-US" sz="2400">
                <a:solidFill>
                  <a:schemeClr val="bg1"/>
                </a:solidFill>
                <a:latin typeface="Calibri" pitchFamily="34" charset="0"/>
                <a:ea typeface="仿宋_GB2312" pitchFamily="49" charset="-122"/>
              </a:rPr>
              <a:t>岁以上人群烟草使用流行率低于</a:t>
            </a:r>
            <a:r>
              <a:rPr lang="en-US" altLang="zh-CN" sz="2400">
                <a:solidFill>
                  <a:schemeClr val="bg1"/>
                </a:solidFill>
                <a:latin typeface="Calibri" pitchFamily="34" charset="0"/>
                <a:ea typeface="仿宋_GB2312" pitchFamily="49" charset="-122"/>
              </a:rPr>
              <a:t>24.5%</a:t>
            </a:r>
            <a:r>
              <a:rPr lang="zh-CN" altLang="en-US" sz="2400">
                <a:solidFill>
                  <a:schemeClr val="bg1"/>
                </a:solidFill>
                <a:latin typeface="Calibri" pitchFamily="34" charset="0"/>
                <a:ea typeface="仿宋_GB2312" pitchFamily="49" charset="-122"/>
              </a:rPr>
              <a:t>。</a:t>
            </a:r>
          </a:p>
          <a:p>
            <a:pPr indent="406400"/>
            <a:r>
              <a:rPr lang="zh-CN" altLang="en-US" sz="2400">
                <a:solidFill>
                  <a:schemeClr val="bg1"/>
                </a:solidFill>
                <a:latin typeface="Calibri" pitchFamily="34" charset="0"/>
                <a:ea typeface="仿宋_GB2312" pitchFamily="49" charset="-122"/>
              </a:rPr>
              <a:t>经常参加体育锻炼人数比例≥</a:t>
            </a:r>
            <a:r>
              <a:rPr lang="en-US" altLang="zh-CN" sz="2400">
                <a:solidFill>
                  <a:schemeClr val="bg1"/>
                </a:solidFill>
                <a:latin typeface="Calibri" pitchFamily="34" charset="0"/>
                <a:ea typeface="仿宋_GB2312" pitchFamily="49" charset="-122"/>
              </a:rPr>
              <a:t>46%</a:t>
            </a:r>
            <a:r>
              <a:rPr lang="zh-CN" altLang="en-US" sz="2400">
                <a:solidFill>
                  <a:schemeClr val="bg1"/>
                </a:solidFill>
                <a:latin typeface="Calibri" pitchFamily="34" charset="0"/>
                <a:ea typeface="仿宋_GB2312" pitchFamily="49" charset="-122"/>
              </a:rPr>
              <a:t>。</a:t>
            </a:r>
          </a:p>
          <a:p>
            <a:pPr indent="406400"/>
            <a:r>
              <a:rPr lang="zh-CN" altLang="en-US" sz="2400">
                <a:solidFill>
                  <a:schemeClr val="bg1"/>
                </a:solidFill>
                <a:latin typeface="Calibri" pitchFamily="34" charset="0"/>
                <a:ea typeface="仿宋_GB2312" pitchFamily="49" charset="-122"/>
              </a:rPr>
              <a:t>健康天津行动取得一定成效，健康环境持续改善，城市绿化覆盖率≥</a:t>
            </a:r>
            <a:r>
              <a:rPr lang="en-US" altLang="zh-CN" sz="2400">
                <a:solidFill>
                  <a:schemeClr val="bg1"/>
                </a:solidFill>
                <a:latin typeface="Calibri" pitchFamily="34" charset="0"/>
                <a:ea typeface="仿宋_GB2312" pitchFamily="49" charset="-122"/>
              </a:rPr>
              <a:t>36%</a:t>
            </a:r>
            <a:r>
              <a:rPr lang="zh-CN" altLang="en-US" sz="2400">
                <a:solidFill>
                  <a:schemeClr val="bg1"/>
                </a:solidFill>
                <a:latin typeface="Calibri" pitchFamily="34" charset="0"/>
                <a:ea typeface="仿宋_GB2312" pitchFamily="49" charset="-122"/>
              </a:rPr>
              <a:t>，人均公园绿地面积≥</a:t>
            </a:r>
            <a:r>
              <a:rPr lang="en-US" altLang="zh-CN" sz="2400">
                <a:solidFill>
                  <a:schemeClr val="bg1"/>
                </a:solidFill>
                <a:latin typeface="Calibri" pitchFamily="34" charset="0"/>
                <a:ea typeface="仿宋_GB2312" pitchFamily="49" charset="-122"/>
              </a:rPr>
              <a:t>8.5㎡</a:t>
            </a:r>
            <a:r>
              <a:rPr lang="zh-CN" altLang="en-US" sz="2400">
                <a:solidFill>
                  <a:schemeClr val="bg1"/>
                </a:solidFill>
                <a:latin typeface="Calibri" pitchFamily="34" charset="0"/>
                <a:ea typeface="仿宋_GB2312" pitchFamily="49" charset="-122"/>
              </a:rPr>
              <a:t>；积极培育健康细胞，健康社区（村）≥</a:t>
            </a:r>
            <a:r>
              <a:rPr lang="en-US" altLang="zh-CN" sz="2400">
                <a:solidFill>
                  <a:schemeClr val="bg1"/>
                </a:solidFill>
                <a:latin typeface="Calibri" pitchFamily="34" charset="0"/>
                <a:ea typeface="仿宋_GB2312" pitchFamily="49" charset="-122"/>
              </a:rPr>
              <a:t>50%</a:t>
            </a:r>
            <a:r>
              <a:rPr lang="zh-CN" altLang="en-US" sz="2400">
                <a:solidFill>
                  <a:schemeClr val="bg1"/>
                </a:solidFill>
                <a:latin typeface="Calibri" pitchFamily="34" charset="0"/>
                <a:ea typeface="仿宋_GB2312" pitchFamily="49" charset="-122"/>
              </a:rPr>
              <a:t>、健康家庭</a:t>
            </a:r>
            <a:r>
              <a:rPr lang="en-US" altLang="zh-CN" sz="2400">
                <a:solidFill>
                  <a:schemeClr val="bg1"/>
                </a:solidFill>
                <a:latin typeface="Calibri" pitchFamily="34" charset="0"/>
                <a:ea typeface="仿宋_GB2312" pitchFamily="49" charset="-122"/>
              </a:rPr>
              <a:t>500</a:t>
            </a:r>
            <a:r>
              <a:rPr lang="zh-CN" altLang="en-US" sz="2400">
                <a:solidFill>
                  <a:schemeClr val="bg1"/>
                </a:solidFill>
                <a:latin typeface="Calibri" pitchFamily="34" charset="0"/>
                <a:ea typeface="仿宋_GB2312" pitchFamily="49" charset="-122"/>
              </a:rPr>
              <a:t>户、健康学校≥</a:t>
            </a:r>
            <a:r>
              <a:rPr lang="en-US" altLang="zh-CN" sz="2400">
                <a:solidFill>
                  <a:schemeClr val="bg1"/>
                </a:solidFill>
                <a:latin typeface="Calibri" pitchFamily="34" charset="0"/>
                <a:ea typeface="仿宋_GB2312" pitchFamily="49" charset="-122"/>
              </a:rPr>
              <a:t>50%</a:t>
            </a:r>
            <a:r>
              <a:rPr lang="zh-CN" altLang="en-US" sz="2400">
                <a:solidFill>
                  <a:schemeClr val="bg1"/>
                </a:solidFill>
                <a:latin typeface="Calibri" pitchFamily="34" charset="0"/>
                <a:ea typeface="仿宋_GB2312" pitchFamily="49" charset="-122"/>
              </a:rPr>
              <a:t>、健康企业≥</a:t>
            </a:r>
            <a:r>
              <a:rPr lang="en-US" altLang="zh-CN" sz="2400">
                <a:solidFill>
                  <a:schemeClr val="bg1"/>
                </a:solidFill>
                <a:latin typeface="Calibri" pitchFamily="34" charset="0"/>
                <a:ea typeface="仿宋_GB2312" pitchFamily="49" charset="-122"/>
              </a:rPr>
              <a:t>5%</a:t>
            </a:r>
            <a:r>
              <a:rPr lang="zh-CN" altLang="en-US" sz="2400">
                <a:solidFill>
                  <a:schemeClr val="bg1"/>
                </a:solidFill>
                <a:latin typeface="Calibri" pitchFamily="34" charset="0"/>
                <a:ea typeface="仿宋_GB2312" pitchFamily="49" charset="-122"/>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滨海新区健康促进与教育工作规划</a:t>
            </a:r>
            <a:br>
              <a:rPr sz="3600" dirty="0">
                <a:solidFill>
                  <a:schemeClr val="bg1"/>
                </a:solidFill>
              </a:rPr>
            </a:br>
            <a:r>
              <a:rPr sz="3600" dirty="0">
                <a:solidFill>
                  <a:schemeClr val="bg1"/>
                </a:solidFill>
              </a:rPr>
              <a:t>（2021—2025年）的工作内容主要有哪些？</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17411" name="文本框 99"/>
          <p:cNvSpPr txBox="1">
            <a:spLocks noChangeArrowheads="1"/>
          </p:cNvSpPr>
          <p:nvPr/>
        </p:nvSpPr>
        <p:spPr bwMode="auto">
          <a:xfrm>
            <a:off x="1827213" y="1989138"/>
            <a:ext cx="6621462" cy="3538537"/>
          </a:xfrm>
          <a:prstGeom prst="rect">
            <a:avLst/>
          </a:prstGeom>
          <a:noFill/>
          <a:ln w="9525">
            <a:noFill/>
            <a:miter lim="800000"/>
            <a:headEnd/>
            <a:tailEnd/>
          </a:ln>
        </p:spPr>
        <p:txBody>
          <a:bodyPr>
            <a:spAutoFit/>
          </a:bodyPr>
          <a:lstStyle/>
          <a:p>
            <a:pPr indent="406400"/>
            <a:r>
              <a:rPr lang="zh-CN" altLang="en-US" sz="2800">
                <a:solidFill>
                  <a:schemeClr val="bg1"/>
                </a:solidFill>
                <a:latin typeface="Times New Roman" pitchFamily="18" charset="0"/>
              </a:rPr>
              <a:t>一是倡导树立科学健康观</a:t>
            </a:r>
          </a:p>
          <a:p>
            <a:pPr indent="406400"/>
            <a:r>
              <a:rPr lang="zh-CN" altLang="en-US" sz="2800">
                <a:solidFill>
                  <a:schemeClr val="bg1"/>
                </a:solidFill>
                <a:latin typeface="Times New Roman" pitchFamily="18" charset="0"/>
              </a:rPr>
              <a:t>二是提高基本医疗素养</a:t>
            </a:r>
          </a:p>
          <a:p>
            <a:pPr indent="406400"/>
            <a:r>
              <a:rPr lang="zh-CN" altLang="en-US" sz="2800">
                <a:solidFill>
                  <a:schemeClr val="bg1"/>
                </a:solidFill>
                <a:latin typeface="Times New Roman" pitchFamily="18" charset="0"/>
              </a:rPr>
              <a:t>三是普及健康生活方式</a:t>
            </a:r>
          </a:p>
          <a:p>
            <a:pPr indent="406400"/>
            <a:r>
              <a:rPr lang="zh-CN" altLang="en-US" sz="2800">
                <a:solidFill>
                  <a:schemeClr val="bg1"/>
                </a:solidFill>
                <a:latin typeface="Times New Roman" pitchFamily="18" charset="0"/>
              </a:rPr>
              <a:t>四是提高慢性病防治水平</a:t>
            </a:r>
          </a:p>
          <a:p>
            <a:pPr indent="406400"/>
            <a:r>
              <a:rPr lang="zh-CN" altLang="en-US" sz="2800">
                <a:solidFill>
                  <a:schemeClr val="bg1"/>
                </a:solidFill>
                <a:latin typeface="Times New Roman" pitchFamily="18" charset="0"/>
              </a:rPr>
              <a:t>五是强化传染病防控能力</a:t>
            </a:r>
          </a:p>
          <a:p>
            <a:pPr indent="406400"/>
            <a:r>
              <a:rPr lang="zh-CN" altLang="en-US" sz="2800">
                <a:solidFill>
                  <a:schemeClr val="bg1"/>
                </a:solidFill>
                <a:latin typeface="Times New Roman" pitchFamily="18" charset="0"/>
              </a:rPr>
              <a:t>六是提高妇幼健康素养</a:t>
            </a:r>
          </a:p>
          <a:p>
            <a:pPr indent="406400"/>
            <a:r>
              <a:rPr lang="zh-CN" altLang="en-US" sz="2800">
                <a:solidFill>
                  <a:schemeClr val="bg1"/>
                </a:solidFill>
                <a:latin typeface="Times New Roman" pitchFamily="18" charset="0"/>
              </a:rPr>
              <a:t>七是完善中医养生保健服务体系</a:t>
            </a:r>
          </a:p>
          <a:p>
            <a:pPr indent="406400"/>
            <a:r>
              <a:rPr lang="zh-CN" altLang="en-US" sz="2800">
                <a:solidFill>
                  <a:schemeClr val="bg1"/>
                </a:solidFill>
                <a:latin typeface="Times New Roman" pitchFamily="18" charset="0"/>
              </a:rPr>
              <a:t>八是提高应急处置能力</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滨海新区健康促进与教育工作规划</a:t>
            </a:r>
            <a:br>
              <a:rPr sz="3600" dirty="0">
                <a:solidFill>
                  <a:schemeClr val="bg1"/>
                </a:solidFill>
              </a:rPr>
            </a:br>
            <a:r>
              <a:rPr sz="3600" dirty="0">
                <a:solidFill>
                  <a:schemeClr val="bg1"/>
                </a:solidFill>
              </a:rPr>
              <a:t>（2021—2025年）重点开展哪些具体活动？</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18435" name="文本框 99"/>
          <p:cNvSpPr txBox="1">
            <a:spLocks noChangeArrowheads="1"/>
          </p:cNvSpPr>
          <p:nvPr/>
        </p:nvSpPr>
        <p:spPr bwMode="auto">
          <a:xfrm>
            <a:off x="2195513" y="2636838"/>
            <a:ext cx="4954587" cy="2246312"/>
          </a:xfrm>
          <a:prstGeom prst="rect">
            <a:avLst/>
          </a:prstGeom>
          <a:noFill/>
          <a:ln w="9525">
            <a:noFill/>
            <a:miter lim="800000"/>
            <a:headEnd/>
            <a:tailEnd/>
          </a:ln>
        </p:spPr>
        <p:txBody>
          <a:bodyPr>
            <a:spAutoFit/>
          </a:bodyPr>
          <a:lstStyle/>
          <a:p>
            <a:pPr indent="406400"/>
            <a:r>
              <a:rPr lang="zh-CN" altLang="en-US" sz="2800">
                <a:solidFill>
                  <a:schemeClr val="bg1"/>
                </a:solidFill>
                <a:latin typeface="Times New Roman" pitchFamily="18" charset="0"/>
              </a:rPr>
              <a:t>一是健康素养推广行动</a:t>
            </a:r>
          </a:p>
          <a:p>
            <a:pPr indent="406400"/>
            <a:r>
              <a:rPr lang="zh-CN" altLang="en-US" sz="2800">
                <a:solidFill>
                  <a:schemeClr val="bg1"/>
                </a:solidFill>
                <a:latin typeface="Times New Roman" pitchFamily="18" charset="0"/>
              </a:rPr>
              <a:t>二是健康细胞建设行动</a:t>
            </a:r>
          </a:p>
          <a:p>
            <a:pPr indent="406400"/>
            <a:r>
              <a:rPr lang="zh-CN" altLang="en-US" sz="2800">
                <a:solidFill>
                  <a:schemeClr val="bg1"/>
                </a:solidFill>
                <a:latin typeface="Times New Roman" pitchFamily="18" charset="0"/>
              </a:rPr>
              <a:t>三是无烟环境建设行动</a:t>
            </a:r>
          </a:p>
          <a:p>
            <a:pPr indent="406400"/>
            <a:r>
              <a:rPr lang="zh-CN" altLang="en-US" sz="2800">
                <a:solidFill>
                  <a:schemeClr val="bg1"/>
                </a:solidFill>
                <a:latin typeface="Times New Roman" pitchFamily="18" charset="0"/>
              </a:rPr>
              <a:t>四是健康影响评估行动</a:t>
            </a:r>
          </a:p>
          <a:p>
            <a:pPr indent="406400"/>
            <a:r>
              <a:rPr lang="zh-CN" altLang="en-US" sz="2800">
                <a:solidFill>
                  <a:schemeClr val="bg1"/>
                </a:solidFill>
                <a:latin typeface="Times New Roman" pitchFamily="18" charset="0"/>
              </a:rPr>
              <a:t>五是健康政策融入行动</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如何落实好滨海新区健康促进与教育</a:t>
            </a:r>
            <a:br>
              <a:rPr sz="3600" dirty="0">
                <a:solidFill>
                  <a:schemeClr val="bg1"/>
                </a:solidFill>
              </a:rPr>
            </a:br>
            <a:r>
              <a:rPr sz="3600" dirty="0">
                <a:solidFill>
                  <a:schemeClr val="bg1"/>
                </a:solidFill>
              </a:rPr>
              <a:t>工作规划（2021—2025年）？</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19459" name="文本框 99"/>
          <p:cNvSpPr txBox="1">
            <a:spLocks noChangeArrowheads="1"/>
          </p:cNvSpPr>
          <p:nvPr/>
        </p:nvSpPr>
        <p:spPr bwMode="auto">
          <a:xfrm>
            <a:off x="709613" y="2060575"/>
            <a:ext cx="7750175" cy="3970338"/>
          </a:xfrm>
          <a:prstGeom prst="rect">
            <a:avLst/>
          </a:prstGeom>
          <a:noFill/>
          <a:ln w="9525">
            <a:noFill/>
            <a:miter lim="800000"/>
            <a:headEnd/>
            <a:tailEnd/>
          </a:ln>
        </p:spPr>
        <p:txBody>
          <a:bodyPr>
            <a:spAutoFit/>
          </a:bodyPr>
          <a:lstStyle/>
          <a:p>
            <a:pPr indent="406400"/>
            <a:r>
              <a:rPr lang="en-US" altLang="zh-CN" sz="2800">
                <a:solidFill>
                  <a:schemeClr val="bg1"/>
                </a:solidFill>
                <a:latin typeface="Times New Roman" pitchFamily="18" charset="0"/>
              </a:rPr>
              <a:t>    </a:t>
            </a:r>
            <a:r>
              <a:rPr lang="zh-CN" altLang="en-US" sz="2800">
                <a:solidFill>
                  <a:schemeClr val="bg1"/>
                </a:solidFill>
                <a:latin typeface="Times New Roman" pitchFamily="18" charset="0"/>
              </a:rPr>
              <a:t>区健康促进委员会各成员单位按照落实健康促进委员会成员单位职责，与健康天津行动滨海实施相结合，与滨海新区的整体工作部署相结合，与部门重点工作相结合，积极推动部门职责的落实，积极实施“将健康融入所有政策”策略，在本部门本系统本行业加强健康促进，强化健康教育，大力普及健康知识和技能，倡导树立健康理念，形成健康文化，引导干部职工逐渐形成健康生活方式，做自己健康的第一责任人。</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normAutofit fontScale="90000"/>
          </a:bodyPr>
          <a:lstStyle/>
          <a:p>
            <a:pPr fontAlgn="auto">
              <a:spcAft>
                <a:spcPts val="0"/>
              </a:spcAft>
              <a:defRPr/>
            </a:pPr>
            <a:r>
              <a:rPr lang="en-US" altLang="zh-CN" sz="3600" dirty="0" smtClean="0"/>
              <a:t/>
            </a:r>
            <a:br>
              <a:rPr lang="en-US" altLang="zh-CN" sz="3600" dirty="0" smtClean="0"/>
            </a:br>
            <a:r>
              <a:rPr lang="en-US" altLang="zh-CN" sz="3600" dirty="0"/>
              <a:t/>
            </a:r>
            <a:br>
              <a:rPr lang="en-US" altLang="zh-CN" sz="3600" dirty="0"/>
            </a:br>
            <a:r>
              <a:rPr sz="3600" dirty="0">
                <a:solidFill>
                  <a:schemeClr val="bg1"/>
                </a:solidFill>
              </a:rPr>
              <a:t>滨海新区健康促进与教育工作规划</a:t>
            </a:r>
            <a:br>
              <a:rPr sz="3600" dirty="0">
                <a:solidFill>
                  <a:schemeClr val="bg1"/>
                </a:solidFill>
              </a:rPr>
            </a:br>
            <a:r>
              <a:rPr sz="3600" dirty="0">
                <a:solidFill>
                  <a:schemeClr val="bg1"/>
                </a:solidFill>
              </a:rPr>
              <a:t>（2021—2025年）的保障措施有哪些？</a:t>
            </a:r>
            <a:r>
              <a:rPr lang="zh-CN" altLang="en-US" dirty="0"/>
              <a:t/>
            </a:r>
            <a:br>
              <a:rPr lang="zh-CN" altLang="en-US" dirty="0"/>
            </a:br>
            <a:endParaRPr lang="zh-CN" altLang="en-US" dirty="0"/>
          </a:p>
        </p:txBody>
      </p:sp>
      <p:cxnSp>
        <p:nvCxnSpPr>
          <p:cNvPr id="6" name="直接连接符 5"/>
          <p:cNvCxnSpPr/>
          <p:nvPr/>
        </p:nvCxnSpPr>
        <p:spPr>
          <a:xfrm>
            <a:off x="755650" y="1484313"/>
            <a:ext cx="7704138" cy="0"/>
          </a:xfrm>
          <a:prstGeom prst="line">
            <a:avLst/>
          </a:prstGeom>
        </p:spPr>
        <p:style>
          <a:lnRef idx="2">
            <a:schemeClr val="accent3"/>
          </a:lnRef>
          <a:fillRef idx="0">
            <a:schemeClr val="accent3"/>
          </a:fillRef>
          <a:effectRef idx="1">
            <a:schemeClr val="accent3"/>
          </a:effectRef>
          <a:fontRef idx="minor">
            <a:schemeClr val="tx1"/>
          </a:fontRef>
        </p:style>
      </p:cxnSp>
      <p:sp>
        <p:nvSpPr>
          <p:cNvPr id="20483" name="文本框 99"/>
          <p:cNvSpPr txBox="1">
            <a:spLocks noChangeArrowheads="1"/>
          </p:cNvSpPr>
          <p:nvPr/>
        </p:nvSpPr>
        <p:spPr bwMode="auto">
          <a:xfrm>
            <a:off x="1979613" y="2781300"/>
            <a:ext cx="4984750" cy="2244725"/>
          </a:xfrm>
          <a:prstGeom prst="rect">
            <a:avLst/>
          </a:prstGeom>
          <a:noFill/>
          <a:ln w="9525">
            <a:noFill/>
            <a:miter lim="800000"/>
            <a:headEnd/>
            <a:tailEnd/>
          </a:ln>
        </p:spPr>
        <p:txBody>
          <a:bodyPr>
            <a:spAutoFit/>
          </a:bodyPr>
          <a:lstStyle/>
          <a:p>
            <a:pPr indent="406400"/>
            <a:r>
              <a:rPr lang="zh-CN" altLang="en-US" sz="2800">
                <a:solidFill>
                  <a:schemeClr val="bg1"/>
                </a:solidFill>
                <a:latin typeface="Times New Roman" pitchFamily="18" charset="0"/>
              </a:rPr>
              <a:t>一是加强领导，健全机制。</a:t>
            </a:r>
          </a:p>
          <a:p>
            <a:pPr indent="406400"/>
            <a:r>
              <a:rPr lang="zh-CN" altLang="en-US" sz="2800">
                <a:solidFill>
                  <a:schemeClr val="bg1"/>
                </a:solidFill>
                <a:latin typeface="Times New Roman" pitchFamily="18" charset="0"/>
              </a:rPr>
              <a:t>二是更新理念，增进共识。</a:t>
            </a:r>
          </a:p>
          <a:p>
            <a:pPr indent="406400"/>
            <a:r>
              <a:rPr lang="zh-CN" altLang="en-US" sz="2800">
                <a:solidFill>
                  <a:schemeClr val="bg1"/>
                </a:solidFill>
                <a:latin typeface="Times New Roman" pitchFamily="18" charset="0"/>
              </a:rPr>
              <a:t>三是落实经费，保障投入。</a:t>
            </a:r>
          </a:p>
          <a:p>
            <a:pPr indent="406400"/>
            <a:r>
              <a:rPr lang="zh-CN" altLang="en-US" sz="2800">
                <a:solidFill>
                  <a:schemeClr val="bg1"/>
                </a:solidFill>
                <a:latin typeface="Times New Roman" pitchFamily="18" charset="0"/>
              </a:rPr>
              <a:t>四是增强能力，构建网络。</a:t>
            </a:r>
          </a:p>
          <a:p>
            <a:pPr indent="406400"/>
            <a:r>
              <a:rPr lang="zh-CN" altLang="en-US" sz="2800">
                <a:solidFill>
                  <a:schemeClr val="bg1"/>
                </a:solidFill>
                <a:latin typeface="Times New Roman" pitchFamily="18" charset="0"/>
              </a:rPr>
              <a:t>五是督导监测，考核评价。</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1123</Words>
  <Application>WPS 演示</Application>
  <PresentationFormat>On-screen Show (4:3)</PresentationFormat>
  <Paragraphs>47</Paragraphs>
  <Slides>8</Slides>
  <Notes>0</Notes>
  <HiddenSlides>0</HiddenSlides>
  <MMClips>0</MMClips>
  <ScaleCrop>false</ScaleCrop>
  <HeadingPairs>
    <vt:vector size="6" baseType="variant">
      <vt:variant>
        <vt:lpstr>已用的字体</vt:lpstr>
      </vt:variant>
      <vt:variant>
        <vt:i4>5</vt:i4>
      </vt:variant>
      <vt:variant>
        <vt:lpstr>演示文稿设计模板</vt:lpstr>
      </vt:variant>
      <vt:variant>
        <vt:i4>1</vt:i4>
      </vt:variant>
      <vt:variant>
        <vt:lpstr>幻灯片标题</vt:lpstr>
      </vt:variant>
      <vt:variant>
        <vt:i4>8</vt:i4>
      </vt:variant>
    </vt:vector>
  </HeadingPairs>
  <TitlesOfParts>
    <vt:vector size="14" baseType="lpstr">
      <vt:lpstr>Calibri</vt:lpstr>
      <vt:lpstr>宋体</vt:lpstr>
      <vt:lpstr>Arial</vt:lpstr>
      <vt:lpstr>Times New Roman</vt:lpstr>
      <vt:lpstr>仿宋_GB2312</vt:lpstr>
      <vt:lpstr>Office 主题</vt:lpstr>
      <vt:lpstr>滨海新区健康促进与教育工作规划（2021—2025年） </vt:lpstr>
      <vt:lpstr>  制定滨海新区健康促进与教育工作规划（2021—2025年）的背景是什么？ </vt:lpstr>
      <vt:lpstr>  滨海新区健康促进与教育工作规划 （2021—2025年）的主要目标是什么？ </vt:lpstr>
      <vt:lpstr>  滨海新区健康促进与教育工作规划 （2021—2025年）的主要目标是什么？ </vt:lpstr>
      <vt:lpstr>  滨海新区健康促进与教育工作规划 （2021—2025年）的工作内容主要有哪些？ </vt:lpstr>
      <vt:lpstr>  滨海新区健康促进与教育工作规划 （2021—2025年）重点开展哪些具体活动？ </vt:lpstr>
      <vt:lpstr>  如何落实好滨海新区健康促进与教育 工作规划（2021—2025年）？ </vt:lpstr>
      <vt:lpstr>  滨海新区健康促进与教育工作规划 （2021—2025年）的保障措施有哪些？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滨海新区健康促进与教育工作规划（2021—2025年）</dc:title>
  <dc:creator>Administrator</dc:creator>
  <cp:lastModifiedBy>Windows 用户</cp:lastModifiedBy>
  <cp:revision>16</cp:revision>
  <dcterms:created xsi:type="dcterms:W3CDTF">2021-10-13T06:00:00Z</dcterms:created>
  <dcterms:modified xsi:type="dcterms:W3CDTF">2021-10-22T07:11:53Z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CD71EC727FD74C0A9EC3ECC530EE7EBE</vt:lpwstr>
  </property>
  <property fmtid="{D5CDD505-2E9C-101B-9397-08002B2CF9AE}" pid="3" name="KSOProductBuildVer">
    <vt:lpwstr>2052-11.1.0.10938</vt:lpwstr>
  </property>
</Properties>
</file>